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6"/>
  </p:notesMasterIdLst>
  <p:sldIdLst>
    <p:sldId id="278" r:id="rId2"/>
    <p:sldId id="282" r:id="rId3"/>
    <p:sldId id="299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4" r:id="rId17"/>
    <p:sldId id="333" r:id="rId18"/>
    <p:sldId id="334" r:id="rId19"/>
    <p:sldId id="335" r:id="rId20"/>
    <p:sldId id="336" r:id="rId21"/>
    <p:sldId id="337" r:id="rId22"/>
    <p:sldId id="339" r:id="rId23"/>
    <p:sldId id="343" r:id="rId24"/>
    <p:sldId id="33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99" autoAdjust="0"/>
    <p:restoredTop sz="94660"/>
  </p:normalViewPr>
  <p:slideViewPr>
    <p:cSldViewPr>
      <p:cViewPr varScale="1">
        <p:scale>
          <a:sx n="78" d="100"/>
          <a:sy n="78" d="100"/>
        </p:scale>
        <p:origin x="-2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3F540-965B-4EE3-9A40-C949E9D28DAC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CDD9A-F8E3-479B-AAE6-9ED062ECF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7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CDD9A-F8E3-479B-AAE6-9ED062ECF1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9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CDD9A-F8E3-479B-AAE6-9ED062ECF1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0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0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2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27C21-6643-4A2E-A209-529D180AA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8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1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7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1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7315200" cy="5105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5100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16184" y="-7416"/>
            <a:ext cx="9127816" cy="6865416"/>
            <a:chOff x="16184" y="11464"/>
            <a:chExt cx="9127816" cy="6865416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600" y="11464"/>
              <a:ext cx="1422400" cy="952500"/>
            </a:xfrm>
            <a:prstGeom prst="rect">
              <a:avLst/>
            </a:prstGeom>
            <a:effectLst/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4" y="5181600"/>
              <a:ext cx="1780757" cy="169528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62219-40A3-4F45-B5DF-1B0C2C443C4E}" type="datetimeFigureOut">
              <a:rPr lang="en-US" smtClean="0"/>
              <a:pPr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43955-1AFC-4DAC-843C-4E536F93B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vhactxvanicj\Desktop\CV%20Workbook%20Nutrition%20Jan%202006.ppt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5.emf"/><Relationship Id="rId4" Type="http://schemas.openxmlformats.org/officeDocument/2006/relationships/oleObject" Target="../embeddings/Microsoft_PowerPoint_97-2003_Presentation1.ppt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jpeg"/><Relationship Id="rId18" Type="http://schemas.openxmlformats.org/officeDocument/2006/relationships/image" Target="../media/image22.jpeg"/><Relationship Id="rId26" Type="http://schemas.openxmlformats.org/officeDocument/2006/relationships/hyperlink" Target="http://www.prnewswire.com/mnr/landolakes/27231/images/27231-hi-salted.jpg" TargetMode="External"/><Relationship Id="rId3" Type="http://schemas.openxmlformats.org/officeDocument/2006/relationships/hyperlink" Target="http://www.stewleonards.com/cms_images/whole_milk_carton.jpg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14.jpeg"/><Relationship Id="rId12" Type="http://schemas.openxmlformats.org/officeDocument/2006/relationships/image" Target="../media/image18.jpeg"/><Relationship Id="rId17" Type="http://schemas.openxmlformats.org/officeDocument/2006/relationships/image" Target="../media/image9.wmf"/><Relationship Id="rId25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24.wmf"/><Relationship Id="rId29" Type="http://schemas.openxmlformats.org/officeDocument/2006/relationships/image" Target="../media/image30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7.jpeg"/><Relationship Id="rId24" Type="http://schemas.openxmlformats.org/officeDocument/2006/relationships/image" Target="../media/image26.gif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23" Type="http://schemas.openxmlformats.org/officeDocument/2006/relationships/image" Target="../media/image10.wmf"/><Relationship Id="rId28" Type="http://schemas.openxmlformats.org/officeDocument/2006/relationships/image" Target="../media/image29.png"/><Relationship Id="rId10" Type="http://schemas.openxmlformats.org/officeDocument/2006/relationships/hyperlink" Target="https://www.fairprice.com.sg/Images/Products/053588.jpg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0.jpeg"/><Relationship Id="rId22" Type="http://schemas.openxmlformats.org/officeDocument/2006/relationships/oleObject" Target="../embeddings/oleObject2.bin"/><Relationship Id="rId27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2.jpeg"/><Relationship Id="rId7" Type="http://schemas.openxmlformats.org/officeDocument/2006/relationships/image" Target="../media/image2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www.stewleonards.com/cms_images/whole_milk_carton.jpg" TargetMode="Externa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://www.stewleonards.com/cms_images/whole_milk_carton.jpg" TargetMode="External"/><Relationship Id="rId7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mages.google.com/imgres?imgurl=http://food.oregonstate.edu/images/fat/lard2.jpg&amp;imgrefurl=http://food.oregonstate.edu/l/lard.html&amp;h=578&amp;w=1024&amp;sz=241&amp;tbnid=t5Z8UxxvO8kJ:&amp;tbnh=84&amp;tbnw=150&amp;hl=en&amp;start=5&amp;prev=/images?q=lard&amp;svnum=10&amp;hl=en&amp;lr=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jpeg"/><Relationship Id="rId7" Type="http://schemas.openxmlformats.org/officeDocument/2006/relationships/image" Target="../media/image1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file:///C:\My%20Documents\VA%20stuff\Clip%20Art\HDL-LDL.JPG" TargetMode="External"/><Relationship Id="rId9" Type="http://schemas.openxmlformats.org/officeDocument/2006/relationships/image" Target="../media/image3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7.jpeg"/><Relationship Id="rId7" Type="http://schemas.openxmlformats.org/officeDocument/2006/relationships/hyperlink" Target="https://www.fairprice.com.sg/Images/Products/053588.jp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8.jpeg"/><Relationship Id="rId10" Type="http://schemas.openxmlformats.org/officeDocument/2006/relationships/image" Target="../media/image40.jpeg"/><Relationship Id="rId4" Type="http://schemas.openxmlformats.org/officeDocument/2006/relationships/image" Target="file:///C:\My%20Documents\VA%20stuff\Clip%20Art\HDL-LDL.JPG" TargetMode="External"/><Relationship Id="rId9" Type="http://schemas.openxmlformats.org/officeDocument/2006/relationships/hyperlink" Target="http://www.shopfoodex.com/catalog/images/02900065150.jp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7.jpeg"/><Relationship Id="rId7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23.jpeg"/><Relationship Id="rId4" Type="http://schemas.openxmlformats.org/officeDocument/2006/relationships/image" Target="file:///C:\My%20Documents\VA%20stuff\Clip%20Art\HDL-LDL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Product “B”- Partial Blend</a:t>
            </a:r>
          </a:p>
        </p:txBody>
      </p:sp>
      <p:pic>
        <p:nvPicPr>
          <p:cNvPr id="32771" name="Picture 3" descr="IMG_013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47800"/>
            <a:ext cx="3429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IMG_0138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426720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6" descr="IMG_0113.JPG"/>
          <p:cNvPicPr>
            <a:picLocks noChangeAspect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762000" y="1447800"/>
            <a:ext cx="34036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Oval 5"/>
          <p:cNvSpPr>
            <a:spLocks noChangeArrowheads="1"/>
          </p:cNvSpPr>
          <p:nvPr/>
        </p:nvSpPr>
        <p:spPr bwMode="auto">
          <a:xfrm>
            <a:off x="7620000" y="2971800"/>
            <a:ext cx="914400" cy="3048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40E85-49DD-45AC-BC1F-8CC986B8510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2638" y="314325"/>
            <a:ext cx="6096000" cy="114300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Meat, Poultry, Fish 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600200"/>
            <a:ext cx="7315200" cy="48768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Fish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(contains omega-3 fatty acids which may reduce the risk of heart attack) - Cold water fish is best – Salmon, albacore tuna, sardines. 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Poultry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- white meat is the lowest in fat (chicken, turkey).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Wild game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- venison, rabbit, squirrel.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Lean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red meat - pork, beef, veal, lamb (round, sirloin, tenderloin).</a:t>
            </a:r>
          </a:p>
        </p:txBody>
      </p:sp>
      <p:pic>
        <p:nvPicPr>
          <p:cNvPr id="30724" name="Picture 5" descr="j01986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15478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j011294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19600"/>
            <a:ext cx="1676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7" descr="j019863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21542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3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915400" cy="16764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Percent (%) Lean in meats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sz="3300" i="1" dirty="0" smtClean="0">
                <a:latin typeface="Arial" pitchFamily="34" charset="0"/>
                <a:cs typeface="Arial" pitchFamily="34" charset="0"/>
              </a:rPr>
              <a:t>(first number is the % lean; </a:t>
            </a:r>
            <a:br>
              <a:rPr lang="en-US" sz="3300" i="1" dirty="0" smtClean="0">
                <a:latin typeface="Arial" pitchFamily="34" charset="0"/>
                <a:cs typeface="Arial" pitchFamily="34" charset="0"/>
              </a:rPr>
            </a:br>
            <a:r>
              <a:rPr lang="en-US" sz="3300" i="1" dirty="0" smtClean="0">
                <a:latin typeface="Arial" pitchFamily="34" charset="0"/>
                <a:cs typeface="Arial" pitchFamily="34" charset="0"/>
              </a:rPr>
              <a:t>second number is the % fat of the product)</a:t>
            </a: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0" y="1752600"/>
            <a:ext cx="9144000" cy="5105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Ground beef: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70/30 =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fatty meat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80/20 =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better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90/10 =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low fat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96/4 =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very lean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Ground turkey = 97/3 available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Skinless chicken = 98/2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seven leanest cuts for “red meat” are: eye round, top round, round tip, top sirloin, bottom round, top loin, and tenderloin. 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</p:txBody>
      </p:sp>
      <p:pic>
        <p:nvPicPr>
          <p:cNvPr id="31747" name="Picture 12" descr="l_BKS0084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2225675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AEA049-1B65-4797-A38E-A4A9A29BA0C8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592138" y="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4400" b="1">
                <a:solidFill>
                  <a:schemeClr val="tx2"/>
                </a:solidFill>
              </a:rPr>
              <a:t>Good Choices in Preparation</a:t>
            </a:r>
            <a:endParaRPr lang="en-US" b="1"/>
          </a:p>
        </p:txBody>
      </p:sp>
      <p:sp>
        <p:nvSpPr>
          <p:cNvPr id="246789" name="Rectangle 5"/>
          <p:cNvSpPr>
            <a:spLocks noChangeArrowheads="1"/>
          </p:cNvSpPr>
          <p:nvPr/>
        </p:nvSpPr>
        <p:spPr bwMode="auto">
          <a:xfrm>
            <a:off x="2017713" y="890588"/>
            <a:ext cx="68580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Choose leaner cuts of meat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1600"/>
          </a:p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Trim any visible fat</a:t>
            </a:r>
          </a:p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Remove skin from poultry</a:t>
            </a:r>
          </a:p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Skim fat from the top of soups, stews        and others foods.</a:t>
            </a:r>
          </a:p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 Grill, bake, broil, steam rather than breading and deep frying foods.</a:t>
            </a:r>
          </a:p>
          <a:p>
            <a:pPr>
              <a:buClr>
                <a:schemeClr val="tx1"/>
              </a:buClr>
              <a:buSzPts val="2800"/>
              <a:buFont typeface="Wingdings" pitchFamily="2" charset="2"/>
              <a:buChar char="ü"/>
            </a:pPr>
            <a:r>
              <a:rPr lang="en-US" sz="2800"/>
              <a:t>Limit gravies</a:t>
            </a:r>
            <a:endParaRPr lang="en-US"/>
          </a:p>
        </p:txBody>
      </p:sp>
      <p:pic>
        <p:nvPicPr>
          <p:cNvPr id="32772" name="Picture 6" descr="trimf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19400"/>
            <a:ext cx="217963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m_SIP8727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91075"/>
            <a:ext cx="17145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prime cut be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40811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 descr="select cut bee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123825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2276475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Rectangle 11"/>
          <p:cNvSpPr>
            <a:spLocks noChangeArrowheads="1"/>
          </p:cNvSpPr>
          <p:nvPr/>
        </p:nvSpPr>
        <p:spPr bwMode="auto">
          <a:xfrm>
            <a:off x="304800" y="1600200"/>
            <a:ext cx="1600200" cy="1066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>
                <a:latin typeface="Comic Sans MS" pitchFamily="66" charset="0"/>
              </a:rPr>
              <a:t>More Marbled</a:t>
            </a:r>
          </a:p>
          <a:p>
            <a:endParaRPr lang="en-US" sz="1600">
              <a:latin typeface="Comic Sans MS" pitchFamily="66" charset="0"/>
            </a:endParaRPr>
          </a:p>
          <a:p>
            <a:r>
              <a:rPr lang="en-US" sz="1600">
                <a:latin typeface="Comic Sans MS" pitchFamily="66" charset="0"/>
              </a:rPr>
              <a:t>More Fat</a:t>
            </a:r>
            <a:endParaRPr lang="en-US">
              <a:latin typeface="Calibri" pitchFamily="34" charset="0"/>
            </a:endParaRPr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6096000" y="1600200"/>
            <a:ext cx="1828800" cy="10668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>
                <a:latin typeface="Comic Sans MS" pitchFamily="66" charset="0"/>
              </a:rPr>
              <a:t>Less Marbled</a:t>
            </a:r>
          </a:p>
          <a:p>
            <a:endParaRPr lang="en-US" sz="1600">
              <a:latin typeface="Comic Sans MS" pitchFamily="66" charset="0"/>
            </a:endParaRPr>
          </a:p>
          <a:p>
            <a:r>
              <a:rPr lang="en-US" sz="1600">
                <a:latin typeface="Comic Sans MS" pitchFamily="66" charset="0"/>
              </a:rPr>
              <a:t>More Lean</a:t>
            </a:r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67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67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67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67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67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1FCBD6-C1EF-4A48-A2BB-68D6A40DAE98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Processed Meats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2438400"/>
            <a:ext cx="8458200" cy="3365500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Limit these due to HIGH fat and sodium </a:t>
            </a:r>
            <a:r>
              <a:rPr lang="en-US" sz="3300" dirty="0" smtClean="0">
                <a:latin typeface="Arial" pitchFamily="34" charset="0"/>
                <a:cs typeface="Arial" pitchFamily="34" charset="0"/>
              </a:rPr>
              <a:t>content.</a:t>
            </a:r>
            <a:endParaRPr lang="en-US" sz="3300" dirty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Choose </a:t>
            </a:r>
            <a:r>
              <a:rPr lang="en-US" sz="3300" dirty="0" smtClean="0">
                <a:latin typeface="Arial" pitchFamily="34" charset="0"/>
                <a:cs typeface="Arial" pitchFamily="34" charset="0"/>
              </a:rPr>
              <a:t>97% </a:t>
            </a:r>
            <a:r>
              <a:rPr lang="en-US" sz="3300" dirty="0">
                <a:latin typeface="Arial" pitchFamily="34" charset="0"/>
                <a:cs typeface="Arial" pitchFamily="34" charset="0"/>
              </a:rPr>
              <a:t>fat free versions for </a:t>
            </a:r>
            <a:r>
              <a:rPr lang="en-US" sz="3300" b="1" dirty="0">
                <a:latin typeface="Arial" pitchFamily="34" charset="0"/>
                <a:cs typeface="Arial" pitchFamily="34" charset="0"/>
              </a:rPr>
              <a:t>occasional</a:t>
            </a:r>
            <a:r>
              <a:rPr lang="en-US" sz="3300" dirty="0">
                <a:latin typeface="Arial" pitchFamily="34" charset="0"/>
                <a:cs typeface="Arial" pitchFamily="34" charset="0"/>
              </a:rPr>
              <a:t> use.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Bacon		Bologna</a:t>
            </a:r>
          </a:p>
          <a:p>
            <a:pPr fontAlgn="auto"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Sausages		Salami</a:t>
            </a:r>
          </a:p>
          <a:p>
            <a:pPr fontAlgn="auto"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Hot Dogs		Most cold cuts</a:t>
            </a:r>
          </a:p>
          <a:p>
            <a:pPr fontAlgn="auto"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en-US" sz="3300" dirty="0">
                <a:latin typeface="Arial" pitchFamily="34" charset="0"/>
                <a:cs typeface="Arial" pitchFamily="34" charset="0"/>
              </a:rPr>
              <a:t>Hot links		Most canned chili &amp; </a:t>
            </a:r>
            <a:r>
              <a:rPr lang="en-US" sz="3300" dirty="0" smtClean="0">
                <a:latin typeface="Arial" pitchFamily="34" charset="0"/>
                <a:cs typeface="Arial" pitchFamily="34" charset="0"/>
              </a:rPr>
              <a:t>stew</a:t>
            </a:r>
            <a:endParaRPr lang="en-US" sz="33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6" name="Picture 13" descr="deli_m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438"/>
            <a:ext cx="2843212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3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8" descr="eg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2139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Eggs and Milk</a:t>
            </a:r>
          </a:p>
        </p:txBody>
      </p:sp>
      <p:sp>
        <p:nvSpPr>
          <p:cNvPr id="34819" name="Content Placeholder 4"/>
          <p:cNvSpPr>
            <a:spLocks noGrp="1"/>
          </p:cNvSpPr>
          <p:nvPr>
            <p:ph sz="half" idx="2"/>
          </p:nvPr>
        </p:nvSpPr>
        <p:spPr>
          <a:xfrm>
            <a:off x="304800" y="1676400"/>
            <a:ext cx="4192588" cy="4876800"/>
          </a:xfrm>
        </p:spPr>
        <p:txBody>
          <a:bodyPr/>
          <a:lstStyle/>
          <a:p>
            <a:r>
              <a:rPr lang="en-US" sz="3600" b="1" smtClean="0">
                <a:solidFill>
                  <a:srgbClr val="C00000"/>
                </a:solidFill>
                <a:latin typeface="Arial" pitchFamily="34" charset="0"/>
              </a:rPr>
              <a:t>Eggs are OK!</a:t>
            </a:r>
          </a:p>
          <a:p>
            <a:pPr>
              <a:buFont typeface="Arial" pitchFamily="34" charset="0"/>
              <a:buNone/>
            </a:pPr>
            <a:r>
              <a:rPr lang="en-US" sz="3200" b="1" smtClean="0">
                <a:solidFill>
                  <a:srgbClr val="C00000"/>
                </a:solidFill>
                <a:latin typeface="Arial" pitchFamily="34" charset="0"/>
              </a:rPr>
              <a:t>       7 per week</a:t>
            </a:r>
          </a:p>
          <a:p>
            <a:pPr>
              <a:buFont typeface="Arial" pitchFamily="34" charset="0"/>
              <a:buNone/>
            </a:pPr>
            <a:r>
              <a:rPr lang="en-US" sz="2800" smtClean="0">
                <a:solidFill>
                  <a:srgbClr val="FF0000"/>
                </a:solidFill>
                <a:latin typeface="Arial" pitchFamily="34" charset="0"/>
              </a:rPr>
              <a:t>Limit :</a:t>
            </a:r>
          </a:p>
          <a:p>
            <a:r>
              <a:rPr lang="en-US" sz="2800" u="sng" smtClean="0">
                <a:solidFill>
                  <a:srgbClr val="FF0000"/>
                </a:solidFill>
                <a:latin typeface="Arial" pitchFamily="34" charset="0"/>
              </a:rPr>
              <a:t>High-fat side dishes </a:t>
            </a:r>
            <a:r>
              <a:rPr lang="en-US" sz="2800" smtClean="0">
                <a:solidFill>
                  <a:srgbClr val="FF0000"/>
                </a:solidFill>
                <a:latin typeface="Arial" pitchFamily="34" charset="0"/>
              </a:rPr>
              <a:t>like bacon, sausage, and fried hash browns</a:t>
            </a:r>
          </a:p>
          <a:p>
            <a:r>
              <a:rPr lang="en-US" sz="2800" u="sng" smtClean="0">
                <a:solidFill>
                  <a:srgbClr val="FF0000"/>
                </a:solidFill>
                <a:latin typeface="Arial" pitchFamily="34" charset="0"/>
              </a:rPr>
              <a:t>High-carb dishes</a:t>
            </a:r>
            <a:r>
              <a:rPr lang="en-US" sz="2800" smtClean="0">
                <a:solidFill>
                  <a:srgbClr val="FF0000"/>
                </a:solidFill>
                <a:latin typeface="Arial" pitchFamily="34" charset="0"/>
              </a:rPr>
              <a:t> like pancakes, syrup, and donuts at breakfast</a:t>
            </a:r>
          </a:p>
          <a:p>
            <a:endParaRPr lang="en-US" smtClean="0"/>
          </a:p>
        </p:txBody>
      </p:sp>
      <p:sp>
        <p:nvSpPr>
          <p:cNvPr id="34820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1371600"/>
            <a:ext cx="4270375" cy="5257800"/>
          </a:xfrm>
          <a:solidFill>
            <a:srgbClr val="BDDEFF"/>
          </a:solidFill>
        </p:spPr>
        <p:txBody>
          <a:bodyPr/>
          <a:lstStyle/>
          <a:p>
            <a:pPr lvl="1">
              <a:buFont typeface="Arial" pitchFamily="34" charset="0"/>
              <a:buNone/>
            </a:pPr>
            <a:r>
              <a:rPr lang="en-US" sz="3200" smtClean="0">
                <a:latin typeface="Arial" pitchFamily="34" charset="0"/>
              </a:rPr>
              <a:t>Milk</a:t>
            </a:r>
          </a:p>
          <a:p>
            <a:pPr lvl="1"/>
            <a:r>
              <a:rPr lang="en-US" smtClean="0">
                <a:latin typeface="Arial" pitchFamily="34" charset="0"/>
              </a:rPr>
              <a:t>Whole		4.5% fat</a:t>
            </a:r>
          </a:p>
          <a:p>
            <a:pPr lvl="1"/>
            <a:r>
              <a:rPr lang="en-US" smtClean="0">
                <a:latin typeface="Arial" pitchFamily="34" charset="0"/>
              </a:rPr>
              <a:t>Reduced fat 	2.0% fat</a:t>
            </a:r>
          </a:p>
          <a:p>
            <a:pPr lvl="1"/>
            <a:r>
              <a:rPr lang="en-US" smtClean="0">
                <a:latin typeface="Arial" pitchFamily="34" charset="0"/>
              </a:rPr>
              <a:t>Low fat		1.0% fat</a:t>
            </a:r>
          </a:p>
          <a:p>
            <a:pPr lvl="1"/>
            <a:r>
              <a:rPr lang="en-US" smtClean="0">
                <a:latin typeface="Arial" pitchFamily="34" charset="0"/>
              </a:rPr>
              <a:t>Nonfat (skim)	  0     fat</a:t>
            </a:r>
          </a:p>
          <a:p>
            <a:pPr lvl="1">
              <a:buFont typeface="Arial" pitchFamily="34" charset="0"/>
              <a:buNone/>
            </a:pPr>
            <a:endParaRPr lang="en-US" smtClean="0">
              <a:latin typeface="Arial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smtClean="0">
                <a:latin typeface="Arial" pitchFamily="34" charset="0"/>
              </a:rPr>
              <a:t>Choose reduced-fat 1% or fat-free products. </a:t>
            </a:r>
          </a:p>
          <a:p>
            <a:pPr>
              <a:buFont typeface="Arial" pitchFamily="34" charset="0"/>
              <a:buNone/>
            </a:pPr>
            <a:r>
              <a:rPr lang="en-US" smtClean="0">
                <a:latin typeface="Arial" pitchFamily="34" charset="0"/>
              </a:rPr>
              <a:t>Try moving down slowly. Your taste buds will adjust!</a:t>
            </a:r>
          </a:p>
          <a:p>
            <a:pPr>
              <a:buFont typeface="Arial" pitchFamily="34" charset="0"/>
              <a:buNone/>
            </a:pPr>
            <a:r>
              <a:rPr lang="en-US" smtClean="0">
                <a:latin typeface="Arial" pitchFamily="34" charset="0"/>
              </a:rPr>
              <a:t>Flavored milk such as chocolate has higher carb (sugar) content.</a:t>
            </a:r>
          </a:p>
          <a:p>
            <a:pPr>
              <a:buFont typeface="Arial" pitchFamily="34" charset="0"/>
              <a:buNone/>
            </a:pPr>
            <a:endParaRPr lang="en-US" smtClean="0">
              <a:latin typeface="Arial" pitchFamily="34" charset="0"/>
            </a:endParaRPr>
          </a:p>
          <a:p>
            <a:pPr lvl="1">
              <a:buFont typeface="Arial" pitchFamily="34" charset="0"/>
              <a:buNone/>
            </a:pPr>
            <a:endParaRPr lang="en-US" sz="2800" smtClean="0">
              <a:latin typeface="Arial" pitchFamily="34" charset="0"/>
            </a:endParaRPr>
          </a:p>
          <a:p>
            <a:endParaRPr 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10778-EFF4-4EAF-AF4A-0C0EA169D365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4822" name="AutoShape 6"/>
          <p:cNvSpPr>
            <a:spLocks noChangeArrowheads="1"/>
          </p:cNvSpPr>
          <p:nvPr/>
        </p:nvSpPr>
        <p:spPr bwMode="auto">
          <a:xfrm>
            <a:off x="8458200" y="1981200"/>
            <a:ext cx="457200" cy="1295400"/>
          </a:xfrm>
          <a:prstGeom prst="downArrow">
            <a:avLst>
              <a:gd name="adj1" fmla="val 50000"/>
              <a:gd name="adj2" fmla="val 62504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34823" name="Picture 8" descr="MCj0198660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8600"/>
            <a:ext cx="160020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0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381000"/>
            <a:ext cx="5527675" cy="893763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Salt (Sodium)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8153400" cy="51054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Do not use salt at the table.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When cooking - cut salt by half.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Use fresh, frozen or low-sodium canned vegetables.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Avoid processed meats &amp; convenience foods.</a:t>
            </a: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Cut back on sodium, not on flavor - use herbs and spices to add flavor.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Sea salt is not low sodium.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Avoid salted snack foods - such as pretzels, crackers and potato chips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 Use unsalted instead.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Clr>
                <a:schemeClr val="tx1"/>
              </a:buClr>
              <a:defRPr/>
            </a:pPr>
            <a:endParaRPr lang="en-US" sz="2800" dirty="0"/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6477000" y="3810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en-US" sz="2400">
              <a:latin typeface="Times New Roman" pitchFamily="18" charset="0"/>
            </a:endParaRPr>
          </a:p>
        </p:txBody>
      </p:sp>
      <p:pic>
        <p:nvPicPr>
          <p:cNvPr id="35844" name="Picture 5" descr="j0296940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9000" y="304800"/>
            <a:ext cx="1352550" cy="1524000"/>
          </a:xfrm>
        </p:spPr>
      </p:pic>
      <p:pic>
        <p:nvPicPr>
          <p:cNvPr id="35845" name="Picture 6" descr="blood press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16351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2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 (sodium) continued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Reduce daily sodium to less than </a:t>
            </a:r>
            <a:r>
              <a:rPr lang="en-US" u="sng" dirty="0" smtClean="0"/>
              <a:t>2,300 mg </a:t>
            </a:r>
            <a:r>
              <a:rPr lang="en-US" dirty="0" smtClean="0"/>
              <a:t>and further reduce to </a:t>
            </a:r>
            <a:r>
              <a:rPr lang="en-US" u="sng" dirty="0" smtClean="0"/>
              <a:t>1,500 mg </a:t>
            </a:r>
            <a:r>
              <a:rPr lang="en-US" dirty="0" smtClean="0"/>
              <a:t>in persons who are 51 and older and those of any age who have hypertension, diabetes, or chronic kidney disease.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9800" y="4173583"/>
            <a:ext cx="48006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1/4 teaspoon salt = 600 mg sodium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1/2 teaspoon salt = 1,200 mg sodium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3/4 teaspoon salt = 1,800 mg sodium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1 teaspoon salt = 2,400 mg sodium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1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C63CE-A60E-4FCA-A56F-52BEF25F909E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 smtClean="0">
                <a:hlinkClick r:id="rId3" action="ppaction://hlinkpres?slideindex=1&amp;slidetitle="/>
              </a:rPr>
              <a:t>C:\Documents and Settings\vhactxvanicj\Desktop\CV Workbook Nutrition Jan 2006.ppt</a:t>
            </a:r>
            <a:endParaRPr lang="en-US" sz="2400" smtClean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" y="0"/>
          <a:ext cx="8991600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Presentation" r:id="rId4" imgW="4542970" imgH="3406202" progId="PowerPoint.Show.8">
                  <p:embed/>
                </p:oleObj>
              </mc:Choice>
              <mc:Fallback>
                <p:oleObj name="Presentation" r:id="rId4" imgW="4542970" imgH="3406202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0"/>
                        <a:ext cx="8991600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867400" y="2133600"/>
            <a:ext cx="304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kumimoji="1" lang="en-US" sz="2400">
              <a:latin typeface="Times New Roman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114800" y="2743200"/>
            <a:ext cx="304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kumimoji="1" lang="en-US" sz="2400">
              <a:latin typeface="Times New Roman" pitchFamily="18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581400" y="3276600"/>
            <a:ext cx="6096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kumimoji="1" lang="en-US" sz="2400">
              <a:latin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343400" y="1752600"/>
            <a:ext cx="152400" cy="228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kumimoji="1"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4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6324600" cy="746125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>Cut the Fat and Calories</a:t>
            </a:r>
          </a:p>
        </p:txBody>
      </p:sp>
      <p:pic>
        <p:nvPicPr>
          <p:cNvPr id="38914" name="Picture 5" descr="http://healthnews.ediets.com/wp-content/uploads/2010/08/healthy-hot-d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52800"/>
            <a:ext cx="18446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5" name="Group 14"/>
          <p:cNvGrpSpPr>
            <a:grpSpLocks/>
          </p:cNvGrpSpPr>
          <p:nvPr/>
        </p:nvGrpSpPr>
        <p:grpSpPr bwMode="auto">
          <a:xfrm>
            <a:off x="0" y="1295400"/>
            <a:ext cx="3581400" cy="5257800"/>
            <a:chOff x="381000" y="1600200"/>
            <a:chExt cx="2895600" cy="4782705"/>
          </a:xfrm>
        </p:grpSpPr>
        <p:pic>
          <p:nvPicPr>
            <p:cNvPr id="38922" name="Picture 9" descr="http://quitehealthy.com/nutrition-facts/food-labels/labelL114011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600200"/>
              <a:ext cx="2895600" cy="478270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1143405" y="2895516"/>
              <a:ext cx="456930" cy="2281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66395" y="2437751"/>
              <a:ext cx="458214" cy="2296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8916" name="Group 15"/>
          <p:cNvGrpSpPr>
            <a:grpSpLocks/>
          </p:cNvGrpSpPr>
          <p:nvPr/>
        </p:nvGrpSpPr>
        <p:grpSpPr bwMode="auto">
          <a:xfrm>
            <a:off x="5562600" y="1295400"/>
            <a:ext cx="3429000" cy="5334000"/>
            <a:chOff x="5867400" y="1600200"/>
            <a:chExt cx="2971800" cy="4800600"/>
          </a:xfrm>
        </p:grpSpPr>
        <p:pic>
          <p:nvPicPr>
            <p:cNvPr id="38919" name="Picture 11" descr="http://www.quitehealthy.com/nutrition-facts/food-labels/labelL154781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600200"/>
              <a:ext cx="2971800" cy="4800600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6537431" y="2450307"/>
              <a:ext cx="379730" cy="2200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602095" y="2870359"/>
              <a:ext cx="484293" cy="2543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8917" name="TextBox 14"/>
          <p:cNvSpPr txBox="1">
            <a:spLocks noChangeArrowheads="1"/>
          </p:cNvSpPr>
          <p:nvPr/>
        </p:nvSpPr>
        <p:spPr bwMode="auto">
          <a:xfrm>
            <a:off x="762000" y="838200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Hotdog #1</a:t>
            </a:r>
          </a:p>
        </p:txBody>
      </p:sp>
      <p:sp>
        <p:nvSpPr>
          <p:cNvPr id="38918" name="TextBox 15"/>
          <p:cNvSpPr txBox="1">
            <a:spLocks noChangeArrowheads="1"/>
          </p:cNvSpPr>
          <p:nvPr/>
        </p:nvSpPr>
        <p:spPr bwMode="auto">
          <a:xfrm>
            <a:off x="6019800" y="914400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Hotdog #2</a:t>
            </a:r>
          </a:p>
        </p:txBody>
      </p:sp>
    </p:spTree>
    <p:extLst>
      <p:ext uri="{BB962C8B-B14F-4D97-AF65-F5344CB8AC3E}">
        <p14:creationId xmlns:p14="http://schemas.microsoft.com/office/powerpoint/2010/main" val="32625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304800"/>
            <a:ext cx="4876800" cy="1143000"/>
          </a:xfrm>
          <a:solidFill>
            <a:srgbClr val="FFFFFF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Eating Out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01000" cy="4648200"/>
          </a:xfrm>
          <a:solidFill>
            <a:srgbClr val="FFFFFF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Use restraint at “all you can eat” buffets.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Limit restaurant eating to twice a week.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Split the meal with someone.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Take part of it home for another meal.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Ask for sauce, dressings, gravies on the side; use a small amount.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Choose wisely at salad bars.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Order less fried food.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Order water as your drink.</a:t>
            </a:r>
          </a:p>
          <a:p>
            <a:pPr>
              <a:buClr>
                <a:schemeClr val="tx1"/>
              </a:buClr>
              <a:buFontTx/>
              <a:buNone/>
            </a:pPr>
            <a:endParaRPr lang="en-US" sz="2800" dirty="0" smtClean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705600" y="4357688"/>
          <a:ext cx="1752600" cy="250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Clip" r:id="rId3" imgW="821880" imgH="1171800" progId="">
                  <p:embed/>
                </p:oleObj>
              </mc:Choice>
              <mc:Fallback>
                <p:oleObj name="Clip" r:id="rId3" imgW="821880" imgH="1171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357688"/>
                        <a:ext cx="1752600" cy="2500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j00892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20605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859365"/>
      </p:ext>
    </p:extLst>
  </p:cSld>
  <p:clrMapOvr>
    <a:masterClrMapping/>
  </p:clrMapOvr>
  <p:transition advTm="8797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Product “C”- Refined</a:t>
            </a:r>
          </a:p>
        </p:txBody>
      </p:sp>
      <p:pic>
        <p:nvPicPr>
          <p:cNvPr id="33795" name="Picture 6" descr="IMG_0117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7" descr="IMG_0140.JPG"/>
          <p:cNvPicPr>
            <a:picLocks noChangeAspect="1"/>
          </p:cNvPicPr>
          <p:nvPr/>
        </p:nvPicPr>
        <p:blipFill>
          <a:blip r:embed="rId4" cstate="print"/>
          <a:srcRect l="5333" t="24889" b="16444"/>
          <a:stretch>
            <a:fillRect/>
          </a:stretch>
        </p:blipFill>
        <p:spPr bwMode="auto">
          <a:xfrm>
            <a:off x="1905000" y="4114800"/>
            <a:ext cx="6019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8" descr="IMG_014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1219200"/>
            <a:ext cx="211296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800600" y="4191000"/>
            <a:ext cx="1219200" cy="4572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8" descr="hamburger.jpg"/>
          <p:cNvPicPr>
            <a:picLocks noChangeAspect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3333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Beware of Portions!</a:t>
            </a:r>
          </a:p>
        </p:txBody>
      </p:sp>
      <p:pic>
        <p:nvPicPr>
          <p:cNvPr id="41987" name="Content Placeholder 4" descr="ribeye steak.jpg"/>
          <p:cNvPicPr>
            <a:picLocks noGrp="1" noChangeAspect="1"/>
          </p:cNvPicPr>
          <p:nvPr>
            <p:ph idx="1"/>
          </p:nvPr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1676400"/>
            <a:ext cx="4445000" cy="2895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310F13-018E-4B55-991D-A2003AA1CE64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228600" y="1447800"/>
            <a:ext cx="2971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latin typeface="Arial" pitchFamily="34" charset="0"/>
                <a:cs typeface="Arial" pitchFamily="34" charset="0"/>
              </a:rPr>
              <a:t>Serving size:</a:t>
            </a: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 3 ounce steak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8 ounce steak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12 ounce steak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16 ounce steak</a:t>
            </a:r>
          </a:p>
        </p:txBody>
      </p:sp>
      <p:sp>
        <p:nvSpPr>
          <p:cNvPr id="41990" name="TextBox 6"/>
          <p:cNvSpPr txBox="1">
            <a:spLocks noChangeArrowheads="1"/>
          </p:cNvSpPr>
          <p:nvPr/>
        </p:nvSpPr>
        <p:spPr bwMode="auto">
          <a:xfrm>
            <a:off x="2590800" y="1447800"/>
            <a:ext cx="1676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i="1">
                <a:latin typeface="Arial" pitchFamily="34" charset="0"/>
                <a:cs typeface="Arial" pitchFamily="34" charset="0"/>
              </a:rPr>
              <a:t>Calories:</a:t>
            </a: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200-250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533-665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800-1,000</a:t>
            </a:r>
          </a:p>
          <a:p>
            <a:endParaRPr lang="en-US" sz="2000">
              <a:latin typeface="Arial" pitchFamily="34" charset="0"/>
              <a:cs typeface="Arial" pitchFamily="34" charset="0"/>
            </a:endParaRPr>
          </a:p>
          <a:p>
            <a:r>
              <a:rPr lang="en-US" sz="2000">
                <a:latin typeface="Arial" pitchFamily="34" charset="0"/>
                <a:cs typeface="Arial" pitchFamily="34" charset="0"/>
              </a:rPr>
              <a:t>1,066-1,333</a:t>
            </a:r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4114800" y="5029200"/>
            <a:ext cx="4800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>
                <a:latin typeface="Arial" pitchFamily="34" charset="0"/>
                <a:cs typeface="Arial" pitchFamily="34" charset="0"/>
              </a:rPr>
              <a:t>Remember, a calorie is a calorie no matter what the source. If you consume more calories than you need, you will gain weight.</a:t>
            </a:r>
          </a:p>
        </p:txBody>
      </p:sp>
    </p:spTree>
    <p:extLst>
      <p:ext uri="{BB962C8B-B14F-4D97-AF65-F5344CB8AC3E}">
        <p14:creationId xmlns:p14="http://schemas.microsoft.com/office/powerpoint/2010/main" val="32172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099F3-00D0-4D38-B2AD-76F027F513E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Alcohol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305800" cy="4191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mtClean="0">
                <a:latin typeface="Arial" pitchFamily="34" charset="0"/>
                <a:cs typeface="Arial" pitchFamily="34" charset="0"/>
              </a:rPr>
              <a:t>May raise </a:t>
            </a:r>
            <a:r>
              <a:rPr lang="en-US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triglycerides</a:t>
            </a:r>
            <a:r>
              <a:rPr lang="en-US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mtClean="0">
                <a:latin typeface="Arial" pitchFamily="34" charset="0"/>
                <a:cs typeface="Arial" pitchFamily="34" charset="0"/>
              </a:rPr>
              <a:t>Lots of calories, but no nutritional value.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mtClean="0">
                <a:latin typeface="Arial" pitchFamily="34" charset="0"/>
                <a:cs typeface="Arial" pitchFamily="34" charset="0"/>
              </a:rPr>
              <a:t>Limit : 1-2 per day.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mtClean="0">
                <a:latin typeface="Arial" pitchFamily="34" charset="0"/>
                <a:cs typeface="Arial" pitchFamily="34" charset="0"/>
              </a:rPr>
              <a:t>If you have diabetes: don’t drink alcohol on an empty stomach.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None/>
            </a:pPr>
            <a:endParaRPr lang="en-US" smtClean="0"/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None/>
            </a:pPr>
            <a:endParaRPr lang="en-US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858000" y="304800"/>
          <a:ext cx="1630363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Clip" r:id="rId3" imgW="788760" imgH="1001160" progId="">
                  <p:embed/>
                </p:oleObj>
              </mc:Choice>
              <mc:Fallback>
                <p:oleObj name="Clip" r:id="rId3" imgW="788760" imgH="1001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"/>
                        <a:ext cx="1630363" cy="206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5" descr="j03049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1133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04800" y="4953000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>
                <a:latin typeface="Arial" pitchFamily="34" charset="0"/>
              </a:rPr>
              <a:t>  </a:t>
            </a:r>
            <a:r>
              <a:rPr lang="en-US" sz="2800" i="1">
                <a:latin typeface="Arial" pitchFamily="34" charset="0"/>
              </a:rPr>
              <a:t>With some health conditions or medications, NO       alcohol should be consumed -- </a:t>
            </a:r>
            <a:r>
              <a:rPr lang="en-US" sz="2800" i="1" u="sng">
                <a:latin typeface="Arial" pitchFamily="34" charset="0"/>
              </a:rPr>
              <a:t>ask your doctor</a:t>
            </a:r>
            <a:r>
              <a:rPr lang="en-US" sz="2800" i="1"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your plate stack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22315"/>
            <a:ext cx="2857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66" y="2438400"/>
            <a:ext cx="2895600" cy="289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67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takes 2 to TANGO…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It’s easy to blame food, but we ALL know that it’s really about </a:t>
            </a:r>
            <a:r>
              <a:rPr lang="en-US" b="1" u="sng" dirty="0" smtClean="0"/>
              <a:t>FOOD</a:t>
            </a:r>
            <a:r>
              <a:rPr lang="en-US" dirty="0" smtClean="0"/>
              <a:t> </a:t>
            </a:r>
            <a:r>
              <a:rPr lang="en-US" b="1" dirty="0" smtClean="0"/>
              <a:t>&amp;</a:t>
            </a:r>
            <a:r>
              <a:rPr lang="en-US" dirty="0" smtClean="0"/>
              <a:t> </a:t>
            </a:r>
            <a:r>
              <a:rPr lang="en-US" b="1" u="sng" dirty="0" smtClean="0"/>
              <a:t>PHYSICAL ACTIVITY</a:t>
            </a:r>
          </a:p>
          <a:p>
            <a:pPr marL="0" indent="0" algn="ctr">
              <a:buNone/>
            </a:pPr>
            <a:r>
              <a:rPr lang="en-US" dirty="0" smtClean="0"/>
              <a:t>The couch + a Coke = you croak!</a:t>
            </a:r>
          </a:p>
          <a:p>
            <a:pPr marL="0" indent="0" algn="ctr">
              <a:buNone/>
            </a:pPr>
            <a:r>
              <a:rPr lang="en-US" dirty="0" smtClean="0"/>
              <a:t>Ice cream + Atari = you’ll be sorry!</a:t>
            </a:r>
          </a:p>
          <a:p>
            <a:pPr marL="0" indent="0" algn="ctr">
              <a:buNone/>
            </a:pPr>
            <a:r>
              <a:rPr lang="en-US" dirty="0" smtClean="0"/>
              <a:t>You get the picture.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73" y="4513217"/>
            <a:ext cx="3250027" cy="231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90653"/>
            <a:ext cx="2274652" cy="196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66835"/>
            <a:ext cx="1178616" cy="211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161849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8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0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Fat doesn’t have a ‘bliss point’ like sugar does.  There is almost no limit to how much fat you’ll want in a food</a:t>
            </a:r>
          </a:p>
          <a:p>
            <a:r>
              <a:rPr lang="en-US" dirty="0" smtClean="0"/>
              <a:t>Fat is often invisible.  It comes in oils and solids.  Saturated fat is a solid fat</a:t>
            </a:r>
          </a:p>
          <a:p>
            <a:r>
              <a:rPr lang="en-US" dirty="0" smtClean="0"/>
              <a:t>Cheese as an example of a fat additive to food that has contributed significantly to the obesity crisis.    </a:t>
            </a:r>
          </a:p>
          <a:p>
            <a:r>
              <a:rPr lang="en-US" dirty="0" smtClean="0"/>
              <a:t>Cheese has ‘</a:t>
            </a:r>
            <a:r>
              <a:rPr lang="en-US" dirty="0" err="1" smtClean="0"/>
              <a:t>mouthfeel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247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/>
              <a:t>What foods are high in fat?</a:t>
            </a:r>
          </a:p>
        </p:txBody>
      </p:sp>
      <p:pic>
        <p:nvPicPr>
          <p:cNvPr id="2053" name="Picture 5" descr="whole_milk_cart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10747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Blue Be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27927" r="38333" b="7333"/>
          <a:stretch>
            <a:fillRect/>
          </a:stretch>
        </p:blipFill>
        <p:spPr bwMode="auto">
          <a:xfrm>
            <a:off x="2971800" y="1219200"/>
            <a:ext cx="1143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cris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909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9" descr="300px-Twinki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943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0" descr="050724_p24ov_730ev_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0" b="11583"/>
          <a:stretch>
            <a:fillRect/>
          </a:stretch>
        </p:blipFill>
        <p:spPr bwMode="auto">
          <a:xfrm>
            <a:off x="6934200" y="5791200"/>
            <a:ext cx="11049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34532" r="8174" b="23262"/>
          <a:stretch>
            <a:fillRect/>
          </a:stretch>
        </p:blipFill>
        <p:spPr bwMode="auto">
          <a:xfrm>
            <a:off x="8153400" y="5410200"/>
            <a:ext cx="76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2" descr="053588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6200"/>
            <a:ext cx="736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3" descr="hfde48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r="17999"/>
          <a:stretch>
            <a:fillRect/>
          </a:stretch>
        </p:blipFill>
        <p:spPr bwMode="auto">
          <a:xfrm>
            <a:off x="2590800" y="3810000"/>
            <a:ext cx="5254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4" descr="deli_mea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852613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5" descr="Delimeats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66800"/>
            <a:ext cx="14541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6" descr="donu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638800"/>
            <a:ext cx="6858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17"/>
          <p:cNvGraphicFramePr>
            <a:graphicFrameLocks noChangeAspect="1"/>
          </p:cNvGraphicFramePr>
          <p:nvPr/>
        </p:nvGraphicFramePr>
        <p:xfrm>
          <a:off x="6172200" y="5334000"/>
          <a:ext cx="941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Clip" r:id="rId16" imgW="1017360" imgH="713880" progId="">
                  <p:embed/>
                </p:oleObj>
              </mc:Choice>
              <mc:Fallback>
                <p:oleObj name="Clip" r:id="rId16" imgW="1017360" imgH="713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334000"/>
                        <a:ext cx="941388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4" name="Picture 18" descr="istockphoto_623546_margarine_grocery_seri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817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9" descr="bert%20x-virgi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r="26445"/>
          <a:stretch>
            <a:fillRect/>
          </a:stretch>
        </p:blipFill>
        <p:spPr bwMode="auto">
          <a:xfrm>
            <a:off x="3429000" y="3810000"/>
            <a:ext cx="6858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20" descr="MCj02153640000[1]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62400"/>
            <a:ext cx="990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21" descr="MCWB00691_0000[1]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14800"/>
            <a:ext cx="6096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1" name="Object 2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76400" y="1752600"/>
          <a:ext cx="11382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Clip" r:id="rId22" imgW="1314360" imgH="1301400" progId="">
                  <p:embed/>
                </p:oleObj>
              </mc:Choice>
              <mc:Fallback>
                <p:oleObj name="Clip" r:id="rId22" imgW="1314360" imgH="13014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1138238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8" name="Picture 23" descr="j0254410"/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3200"/>
            <a:ext cx="15779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9" name="Text Box 24"/>
          <p:cNvSpPr txBox="1">
            <a:spLocks noChangeArrowheads="1"/>
          </p:cNvSpPr>
          <p:nvPr/>
        </p:nvSpPr>
        <p:spPr bwMode="auto">
          <a:xfrm>
            <a:off x="0" y="9906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latin typeface="Arial" pitchFamily="34" charset="0"/>
                <a:cs typeface="Arial" pitchFamily="34" charset="0"/>
              </a:rPr>
              <a:t> Animal Foods</a:t>
            </a:r>
          </a:p>
        </p:txBody>
      </p:sp>
      <p:sp>
        <p:nvSpPr>
          <p:cNvPr id="2070" name="Text Box 25"/>
          <p:cNvSpPr txBox="1">
            <a:spLocks noChangeArrowheads="1"/>
          </p:cNvSpPr>
          <p:nvPr/>
        </p:nvSpPr>
        <p:spPr bwMode="auto">
          <a:xfrm>
            <a:off x="304800" y="3276600"/>
            <a:ext cx="563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latin typeface="Arial" pitchFamily="34" charset="0"/>
                <a:cs typeface="Arial" pitchFamily="34" charset="0"/>
              </a:rPr>
              <a:t>Shortenings, oils, margarine, nuts</a:t>
            </a:r>
          </a:p>
        </p:txBody>
      </p:sp>
      <p:sp>
        <p:nvSpPr>
          <p:cNvPr id="2071" name="Text Box 26"/>
          <p:cNvSpPr txBox="1">
            <a:spLocks noChangeArrowheads="1"/>
          </p:cNvSpPr>
          <p:nvPr/>
        </p:nvSpPr>
        <p:spPr bwMode="auto">
          <a:xfrm>
            <a:off x="158750" y="5176838"/>
            <a:ext cx="617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latin typeface="Arial" pitchFamily="34" charset="0"/>
                <a:cs typeface="Arial" pitchFamily="34" charset="0"/>
              </a:rPr>
              <a:t>Fried foods, snack foods and candy</a:t>
            </a:r>
          </a:p>
        </p:txBody>
      </p:sp>
      <p:pic>
        <p:nvPicPr>
          <p:cNvPr id="2072" name="Picture 27" descr="fries lge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15000"/>
            <a:ext cx="90328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9" descr="27231-hi-salted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62200"/>
            <a:ext cx="1219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Picture 30" descr="fried_chicke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1"/>
          <a:stretch>
            <a:fillRect/>
          </a:stretch>
        </p:blipFill>
        <p:spPr bwMode="auto">
          <a:xfrm>
            <a:off x="381000" y="5715000"/>
            <a:ext cx="1143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5" name="Picture 32" descr="malabar_sole_fried_fish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t="12318" r="4694" b="4216"/>
          <a:stretch>
            <a:fillRect/>
          </a:stretch>
        </p:blipFill>
        <p:spPr bwMode="auto">
          <a:xfrm>
            <a:off x="1828800" y="5711825"/>
            <a:ext cx="13700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2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Types of Fat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6096000" cy="41148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“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Good Fats”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Monounsaturated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Polyunsaturated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“Bad Fats”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Saturated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Hydrogenated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(trans fats)</a:t>
            </a:r>
          </a:p>
        </p:txBody>
      </p:sp>
      <p:pic>
        <p:nvPicPr>
          <p:cNvPr id="25603" name="Picture 5" descr="avacodo_sal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09800"/>
            <a:ext cx="19050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7" descr="saturated_f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4572000"/>
            <a:ext cx="19288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9" descr="bert%20x-vir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r="26445"/>
          <a:stretch>
            <a:fillRect/>
          </a:stretch>
        </p:blipFill>
        <p:spPr bwMode="auto">
          <a:xfrm>
            <a:off x="7772400" y="1752600"/>
            <a:ext cx="1143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 descr="whole_milk_carton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53000"/>
            <a:ext cx="15017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5" descr="Delimeats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91000"/>
            <a:ext cx="14541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5" descr="12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71600"/>
            <a:ext cx="13716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6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D5ABA-C631-483F-B76C-776FD04FA101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685800" y="762000"/>
            <a:ext cx="3810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70000"/>
              </a:lnSpc>
            </a:pPr>
            <a:r>
              <a:rPr lang="en-US" sz="4400" b="1">
                <a:solidFill>
                  <a:schemeClr val="tx2"/>
                </a:solidFill>
              </a:rPr>
              <a:t>Saturated Fat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457200" y="2286000"/>
            <a:ext cx="4724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Animal Fat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None/>
            </a:pPr>
            <a:r>
              <a:rPr lang="en-US"/>
              <a:t>    </a:t>
            </a:r>
            <a:r>
              <a:rPr lang="en-US" sz="2400"/>
              <a:t>Fatty meats, Whole Milk &amp; 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None/>
            </a:pPr>
            <a:r>
              <a:rPr lang="en-US" sz="2400"/>
              <a:t>   Milk Products, Butter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Lard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Coconut Oil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Palm Oil</a:t>
            </a:r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0" t="22322"/>
          <a:stretch>
            <a:fillRect/>
          </a:stretch>
        </p:blipFill>
        <p:spPr bwMode="auto">
          <a:xfrm>
            <a:off x="6477000" y="0"/>
            <a:ext cx="25225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AutoShape 9"/>
          <p:cNvSpPr>
            <a:spLocks noChangeArrowheads="1"/>
          </p:cNvSpPr>
          <p:nvPr/>
        </p:nvSpPr>
        <p:spPr bwMode="auto">
          <a:xfrm>
            <a:off x="7315200" y="2514600"/>
            <a:ext cx="609600" cy="1905000"/>
          </a:xfrm>
          <a:prstGeom prst="upArrow">
            <a:avLst>
              <a:gd name="adj1" fmla="val 50000"/>
              <a:gd name="adj2" fmla="val 93750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6324600" y="-228600"/>
            <a:ext cx="533400" cy="914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631" name="Rectangle 12"/>
          <p:cNvSpPr>
            <a:spLocks noChangeArrowheads="1"/>
          </p:cNvSpPr>
          <p:nvPr/>
        </p:nvSpPr>
        <p:spPr bwMode="auto">
          <a:xfrm>
            <a:off x="6324600" y="609600"/>
            <a:ext cx="457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6632" name="Picture 15" descr="whole_milk_cart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109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21" descr="Blue Be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27927" r="38333" b="7333"/>
          <a:stretch>
            <a:fillRect/>
          </a:stretch>
        </p:blipFill>
        <p:spPr bwMode="auto">
          <a:xfrm>
            <a:off x="5638800" y="3592513"/>
            <a:ext cx="10541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23" descr="lard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10000"/>
            <a:ext cx="160020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5" descr="saturat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67263"/>
            <a:ext cx="289560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15" descr="Delimeats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029200"/>
            <a:ext cx="1295400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2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B60781-66CC-42AA-8CE2-A7763BECDD4F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304800" y="914400"/>
            <a:ext cx="40544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b="1">
                <a:solidFill>
                  <a:schemeClr val="tx2"/>
                </a:solidFill>
              </a:rPr>
              <a:t>Trans Fat</a:t>
            </a:r>
          </a:p>
          <a:p>
            <a:r>
              <a:rPr lang="en-US" sz="3200"/>
              <a:t> (Hydrogenated Fat)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158750" y="2743200"/>
            <a:ext cx="6781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Shortening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Stick margarine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In most snacks and store                      bought desserts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5" t="23581"/>
          <a:stretch>
            <a:fillRect/>
          </a:stretch>
        </p:blipFill>
        <p:spPr bwMode="auto">
          <a:xfrm>
            <a:off x="4648200" y="228600"/>
            <a:ext cx="234473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7" descr="C:\My Documents\VA stuff\Clip Art\HDL-LDL.JPG"/>
          <p:cNvPicPr>
            <a:picLocks noChangeAspect="1" noChangeArrowheads="1"/>
          </p:cNvPicPr>
          <p:nvPr/>
        </p:nvPicPr>
        <p:blipFill>
          <a:blip r:embed="rId3" r:link="rId4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7" b="26086"/>
          <a:stretch>
            <a:fillRect/>
          </a:stretch>
        </p:blipFill>
        <p:spPr bwMode="auto">
          <a:xfrm>
            <a:off x="6886575" y="228600"/>
            <a:ext cx="22574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8"/>
          <p:cNvSpPr>
            <a:spLocks noChangeArrowheads="1"/>
          </p:cNvSpPr>
          <p:nvPr/>
        </p:nvSpPr>
        <p:spPr bwMode="auto">
          <a:xfrm>
            <a:off x="4495800" y="1524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655" name="Rectangle 10"/>
          <p:cNvSpPr>
            <a:spLocks noChangeArrowheads="1"/>
          </p:cNvSpPr>
          <p:nvPr/>
        </p:nvSpPr>
        <p:spPr bwMode="auto">
          <a:xfrm>
            <a:off x="8686800" y="2209800"/>
            <a:ext cx="228600" cy="990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656" name="AutoShape 11"/>
          <p:cNvSpPr>
            <a:spLocks noChangeArrowheads="1"/>
          </p:cNvSpPr>
          <p:nvPr/>
        </p:nvSpPr>
        <p:spPr bwMode="auto">
          <a:xfrm>
            <a:off x="8001000" y="2743200"/>
            <a:ext cx="457200" cy="1447800"/>
          </a:xfrm>
          <a:prstGeom prst="downArrow">
            <a:avLst>
              <a:gd name="adj1" fmla="val 50000"/>
              <a:gd name="adj2" fmla="val 791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657" name="AutoShape 13"/>
          <p:cNvSpPr>
            <a:spLocks noChangeArrowheads="1"/>
          </p:cNvSpPr>
          <p:nvPr/>
        </p:nvSpPr>
        <p:spPr bwMode="auto">
          <a:xfrm>
            <a:off x="5638800" y="2743200"/>
            <a:ext cx="533400" cy="1447800"/>
          </a:xfrm>
          <a:prstGeom prst="upArrow">
            <a:avLst>
              <a:gd name="adj1" fmla="val 50000"/>
              <a:gd name="adj2" fmla="val 6785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7658" name="Picture 15" descr="crisc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0292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17" descr="300px-Twink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894388"/>
            <a:ext cx="1712913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Picture 23" descr="050724_p24ov_730ev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0" b="11583"/>
          <a:stretch>
            <a:fillRect/>
          </a:stretch>
        </p:blipFill>
        <p:spPr bwMode="auto">
          <a:xfrm>
            <a:off x="6629400" y="4953000"/>
            <a:ext cx="1905000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25" descr="820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t="67125" r="11380"/>
          <a:stretch>
            <a:fillRect/>
          </a:stretch>
        </p:blipFill>
        <p:spPr bwMode="auto">
          <a:xfrm>
            <a:off x="2209800" y="4953000"/>
            <a:ext cx="1787525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0"/>
            <a:ext cx="16764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3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A9A77-8391-4E0A-AD00-ACDEA14629A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0" y="1219200"/>
            <a:ext cx="457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70000"/>
              </a:lnSpc>
            </a:pPr>
            <a:r>
              <a:rPr lang="en-US" sz="4400" b="1">
                <a:solidFill>
                  <a:schemeClr val="tx2"/>
                </a:solidFill>
              </a:rPr>
              <a:t>Polyunsaturated Fat</a:t>
            </a: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28600" y="3276600"/>
            <a:ext cx="3810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Vegetable Oils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0000"/>
              <a:buFont typeface="Monotype Sorts"/>
              <a:buNone/>
            </a:pPr>
            <a:r>
              <a:rPr lang="en-US"/>
              <a:t>(Corn Oil, Soybean, Safflower, Sunflower)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Mayonnaise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Salad Dressings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50000"/>
              <a:buFont typeface="Monotype Sorts"/>
              <a:buChar char="n"/>
            </a:pPr>
            <a:r>
              <a:rPr lang="en-US" sz="3200"/>
              <a:t>Soft Margarines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0000"/>
              <a:buFont typeface="Monotype Sorts"/>
              <a:buNone/>
            </a:pPr>
            <a:endParaRPr lang="en-US" sz="20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0000"/>
              <a:buFont typeface="Monotype Sorts"/>
              <a:buNone/>
            </a:pPr>
            <a:r>
              <a:rPr lang="en-US" sz="2000">
                <a:latin typeface="Comic Sans MS" pitchFamily="66" charset="0"/>
              </a:rPr>
              <a:t> 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0000"/>
              <a:buFont typeface="Monotype Sorts"/>
              <a:buNone/>
            </a:pPr>
            <a:r>
              <a:rPr lang="en-US" sz="2000">
                <a:latin typeface="Comic Sans MS" pitchFamily="66" charset="0"/>
              </a:rPr>
              <a:t> </a:t>
            </a:r>
            <a:endParaRPr lang="en-US" sz="2000">
              <a:solidFill>
                <a:srgbClr val="FFFF00"/>
              </a:solidFill>
              <a:latin typeface="Comic Sans MS" pitchFamily="66" charset="0"/>
            </a:endParaRPr>
          </a:p>
        </p:txBody>
      </p:sp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0" t="22322"/>
          <a:stretch>
            <a:fillRect/>
          </a:stretch>
        </p:blipFill>
        <p:spPr bwMode="auto">
          <a:xfrm>
            <a:off x="4514850" y="115888"/>
            <a:ext cx="25209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 descr="C:\My Documents\VA stuff\Clip Art\HDL-LDL.JPG"/>
          <p:cNvPicPr>
            <a:picLocks noChangeAspect="1" noChangeArrowheads="1"/>
          </p:cNvPicPr>
          <p:nvPr/>
        </p:nvPicPr>
        <p:blipFill>
          <a:blip r:embed="rId3" r:link="rId4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7" b="26086"/>
          <a:stretch>
            <a:fillRect/>
          </a:stretch>
        </p:blipFill>
        <p:spPr bwMode="auto">
          <a:xfrm>
            <a:off x="6784975" y="234950"/>
            <a:ext cx="22574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4343400" y="84138"/>
            <a:ext cx="762000" cy="785812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8679" name="Rectangle 9"/>
          <p:cNvSpPr>
            <a:spLocks noChangeArrowheads="1"/>
          </p:cNvSpPr>
          <p:nvPr/>
        </p:nvSpPr>
        <p:spPr bwMode="auto">
          <a:xfrm>
            <a:off x="4191000" y="685800"/>
            <a:ext cx="4572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8680" name="Rectangle 10"/>
          <p:cNvSpPr>
            <a:spLocks noChangeArrowheads="1"/>
          </p:cNvSpPr>
          <p:nvPr/>
        </p:nvSpPr>
        <p:spPr bwMode="auto">
          <a:xfrm>
            <a:off x="8774113" y="1698625"/>
            <a:ext cx="369887" cy="1143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8681" name="AutoShape 12"/>
          <p:cNvSpPr>
            <a:spLocks noChangeArrowheads="1"/>
          </p:cNvSpPr>
          <p:nvPr/>
        </p:nvSpPr>
        <p:spPr bwMode="auto">
          <a:xfrm>
            <a:off x="5334000" y="2590800"/>
            <a:ext cx="457200" cy="1447800"/>
          </a:xfrm>
          <a:prstGeom prst="downArrow">
            <a:avLst>
              <a:gd name="adj1" fmla="val 50000"/>
              <a:gd name="adj2" fmla="val 89282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8682" name="AutoShape 13"/>
          <p:cNvSpPr>
            <a:spLocks noChangeArrowheads="1"/>
          </p:cNvSpPr>
          <p:nvPr/>
        </p:nvSpPr>
        <p:spPr bwMode="auto">
          <a:xfrm>
            <a:off x="7239000" y="2590800"/>
            <a:ext cx="1295400" cy="381000"/>
          </a:xfrm>
          <a:prstGeom prst="leftRightArrow">
            <a:avLst>
              <a:gd name="adj1" fmla="val 50000"/>
              <a:gd name="adj2" fmla="val 5333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8683" name="Picture 15" descr="hfde4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r="17999"/>
          <a:stretch>
            <a:fillRect/>
          </a:stretch>
        </p:blipFill>
        <p:spPr bwMode="auto">
          <a:xfrm>
            <a:off x="4114800" y="3581400"/>
            <a:ext cx="8382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Picture 17" descr="istockphoto_623546_margarine_grocery_ser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486400"/>
            <a:ext cx="115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Picture 19" descr="053588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733800"/>
            <a:ext cx="10763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21" descr="02900065150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0292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385EEB-E194-46BC-B47D-3EDFBD291050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0" y="1981200"/>
            <a:ext cx="449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000" b="1">
                <a:solidFill>
                  <a:schemeClr val="tx2"/>
                </a:solidFill>
              </a:rPr>
              <a:t>Monounsaturated </a:t>
            </a:r>
            <a:br>
              <a:rPr lang="en-US" sz="4000" b="1">
                <a:solidFill>
                  <a:schemeClr val="tx2"/>
                </a:solidFill>
              </a:rPr>
            </a:br>
            <a:r>
              <a:rPr lang="en-US" sz="4000" b="1">
                <a:solidFill>
                  <a:schemeClr val="tx2"/>
                </a:solidFill>
              </a:rPr>
              <a:t>Fat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3429000"/>
            <a:ext cx="7239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Comic Sans MS" pitchFamily="66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Olive Oil, Canola Oil,                              Peanut Oil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Avocados, Olives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50000"/>
              <a:buFont typeface="Monotype Sorts"/>
              <a:buChar char="n"/>
            </a:pPr>
            <a:r>
              <a:rPr lang="en-US" sz="3200"/>
              <a:t>Nuts: walnuts, pecans, almonds</a:t>
            </a:r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0" t="22322"/>
          <a:stretch>
            <a:fillRect/>
          </a:stretch>
        </p:blipFill>
        <p:spPr bwMode="auto">
          <a:xfrm>
            <a:off x="4318000" y="11113"/>
            <a:ext cx="2409825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7" descr="C:\My Documents\VA stuff\Clip Art\HDL-LDL.JPG"/>
          <p:cNvPicPr>
            <a:picLocks noChangeAspect="1" noChangeArrowheads="1"/>
          </p:cNvPicPr>
          <p:nvPr/>
        </p:nvPicPr>
        <p:blipFill>
          <a:blip r:embed="rId3" r:link="rId4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7" b="26086"/>
          <a:stretch>
            <a:fillRect/>
          </a:stretch>
        </p:blipFill>
        <p:spPr bwMode="auto">
          <a:xfrm>
            <a:off x="6818313" y="14288"/>
            <a:ext cx="22574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4267200" y="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3" name="Rectangle 9"/>
          <p:cNvSpPr>
            <a:spLocks noChangeArrowheads="1"/>
          </p:cNvSpPr>
          <p:nvPr/>
        </p:nvSpPr>
        <p:spPr bwMode="auto">
          <a:xfrm>
            <a:off x="4114800" y="609600"/>
            <a:ext cx="3810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4" name="Rectangle 10"/>
          <p:cNvSpPr>
            <a:spLocks noChangeArrowheads="1"/>
          </p:cNvSpPr>
          <p:nvPr/>
        </p:nvSpPr>
        <p:spPr bwMode="auto">
          <a:xfrm>
            <a:off x="8915400" y="1447800"/>
            <a:ext cx="228600" cy="990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5" name="AutoShape 11"/>
          <p:cNvSpPr>
            <a:spLocks noChangeArrowheads="1"/>
          </p:cNvSpPr>
          <p:nvPr/>
        </p:nvSpPr>
        <p:spPr bwMode="auto">
          <a:xfrm>
            <a:off x="5181600" y="2286000"/>
            <a:ext cx="457200" cy="1143000"/>
          </a:xfrm>
          <a:prstGeom prst="downArrow">
            <a:avLst>
              <a:gd name="adj1" fmla="val 50000"/>
              <a:gd name="adj2" fmla="val 79167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6" name="AutoShape 12"/>
          <p:cNvSpPr>
            <a:spLocks noChangeArrowheads="1"/>
          </p:cNvSpPr>
          <p:nvPr/>
        </p:nvSpPr>
        <p:spPr bwMode="auto">
          <a:xfrm>
            <a:off x="7315200" y="2514600"/>
            <a:ext cx="838200" cy="304800"/>
          </a:xfrm>
          <a:prstGeom prst="leftRightArrow">
            <a:avLst>
              <a:gd name="adj1" fmla="val 50000"/>
              <a:gd name="adj2" fmla="val 5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707" name="AutoShape 13"/>
          <p:cNvSpPr>
            <a:spLocks noChangeArrowheads="1"/>
          </p:cNvSpPr>
          <p:nvPr/>
        </p:nvSpPr>
        <p:spPr bwMode="auto">
          <a:xfrm>
            <a:off x="8153400" y="2286000"/>
            <a:ext cx="381000" cy="685800"/>
          </a:xfrm>
          <a:prstGeom prst="upArrow">
            <a:avLst>
              <a:gd name="adj1" fmla="val 50000"/>
              <a:gd name="adj2" fmla="val 4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9708" name="Picture 15" descr="bert%20x-virg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r="26445"/>
          <a:stretch>
            <a:fillRect/>
          </a:stretch>
        </p:blipFill>
        <p:spPr bwMode="auto">
          <a:xfrm>
            <a:off x="6096000" y="3048000"/>
            <a:ext cx="9906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7" descr="canola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0" t="28139" r="24460"/>
          <a:stretch>
            <a:fillRect/>
          </a:stretch>
        </p:blipFill>
        <p:spPr bwMode="auto">
          <a:xfrm>
            <a:off x="4572000" y="3886200"/>
            <a:ext cx="12779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5" descr="12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876800"/>
            <a:ext cx="15240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5" descr="avacodo_sal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2362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1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en Nutr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Nutrition</Template>
  <TotalTime>3906</TotalTime>
  <Words>867</Words>
  <Application>Microsoft Office PowerPoint</Application>
  <PresentationFormat>On-screen Show (4:3)</PresentationFormat>
  <Paragraphs>179</Paragraphs>
  <Slides>24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Green Nutrition</vt:lpstr>
      <vt:lpstr>Clip</vt:lpstr>
      <vt:lpstr>Presentation</vt:lpstr>
      <vt:lpstr>Product “B”- Partial Blend</vt:lpstr>
      <vt:lpstr>Product “C”- Refined</vt:lpstr>
      <vt:lpstr>Fat</vt:lpstr>
      <vt:lpstr>PowerPoint Presentation</vt:lpstr>
      <vt:lpstr>Types of Fat</vt:lpstr>
      <vt:lpstr>PowerPoint Presentation</vt:lpstr>
      <vt:lpstr>PowerPoint Presentation</vt:lpstr>
      <vt:lpstr>PowerPoint Presentation</vt:lpstr>
      <vt:lpstr>PowerPoint Presentation</vt:lpstr>
      <vt:lpstr>Meat, Poultry, Fish  </vt:lpstr>
      <vt:lpstr>Percent (%) Lean in meats (first number is the % lean;  second number is the % fat of the product)</vt:lpstr>
      <vt:lpstr>PowerPoint Presentation</vt:lpstr>
      <vt:lpstr>Processed Meats</vt:lpstr>
      <vt:lpstr>Eggs and Milk</vt:lpstr>
      <vt:lpstr>Salt (Sodium)</vt:lpstr>
      <vt:lpstr>Salt (sodium) continued</vt:lpstr>
      <vt:lpstr>PowerPoint Presentation</vt:lpstr>
      <vt:lpstr>Cut the Fat and Calories</vt:lpstr>
      <vt:lpstr>Eating Out</vt:lpstr>
      <vt:lpstr>Beware of Portions!</vt:lpstr>
      <vt:lpstr>Alcohol</vt:lpstr>
      <vt:lpstr>How does your plate stack up?</vt:lpstr>
      <vt:lpstr>It takes 2 to TANGO…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</dc:creator>
  <cp:lastModifiedBy>chenms</cp:lastModifiedBy>
  <cp:revision>93</cp:revision>
  <dcterms:created xsi:type="dcterms:W3CDTF">2013-04-06T20:20:37Z</dcterms:created>
  <dcterms:modified xsi:type="dcterms:W3CDTF">2013-09-27T02:05:12Z</dcterms:modified>
</cp:coreProperties>
</file>